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8" r:id="rId3"/>
    <p:sldId id="260" r:id="rId4"/>
    <p:sldId id="261" r:id="rId5"/>
    <p:sldId id="262" r:id="rId6"/>
    <p:sldId id="263" r:id="rId7"/>
    <p:sldId id="264" r:id="rId8"/>
    <p:sldId id="265" r:id="rId9"/>
    <p:sldId id="267" r:id="rId10"/>
    <p:sldId id="266" r:id="rId11"/>
  </p:sldIdLst>
  <p:sldSz cx="9144000" cy="5143500" type="screen16x9"/>
  <p:notesSz cx="6858000" cy="9144000"/>
  <p:embeddedFontLst>
    <p:embeddedFont>
      <p:font typeface="Rubik" panose="020B0604020202020204" charset="-79"/>
      <p:regular r:id="rId13"/>
      <p:bold r:id="rId14"/>
      <p:italic r:id="rId15"/>
      <p:boldItalic r:id="rId16"/>
    </p:embeddedFont>
    <p:embeddedFont>
      <p:font typeface="Rubik Light" panose="020B0604020202020204" charset="-79"/>
      <p:regular r:id="rId17"/>
      <p:bold r:id="rId18"/>
      <p:italic r:id="rId19"/>
      <p:boldItalic r:id="rId20"/>
    </p:embeddedFont>
    <p:embeddedFont>
      <p:font typeface="Rubik Medium" panose="020B0604020202020204" charset="-79"/>
      <p:regular r:id="rId21"/>
      <p:bold r:id="rId22"/>
      <p:italic r:id="rId23"/>
      <p:boldItalic r:id="rId24"/>
    </p:embeddedFont>
    <p:embeddedFont>
      <p:font typeface="Rubik SemiBold" panose="020B0604020202020204" charset="-79"/>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89" autoAdjust="0"/>
  </p:normalViewPr>
  <p:slideViewPr>
    <p:cSldViewPr snapToGrid="0">
      <p:cViewPr varScale="1">
        <p:scale>
          <a:sx n="82" d="100"/>
          <a:sy n="82" d="100"/>
        </p:scale>
        <p:origin x="820"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iando C Vean" userId="6cd14874a80c201b" providerId="LiveId" clId="{C3C99A10-EBC6-4F04-85CC-E31B5BEDF6BF}"/>
    <pc:docChg chg="undo custSel addSld delSld modSld sldOrd">
      <pc:chgData name="Alfriando C Vean" userId="6cd14874a80c201b" providerId="LiveId" clId="{C3C99A10-EBC6-4F04-85CC-E31B5BEDF6BF}" dt="2024-11-04T12:35:34.730" v="262" actId="1076"/>
      <pc:docMkLst>
        <pc:docMk/>
      </pc:docMkLst>
      <pc:sldChg chg="modSp">
        <pc:chgData name="Alfriando C Vean" userId="6cd14874a80c201b" providerId="LiveId" clId="{C3C99A10-EBC6-4F04-85CC-E31B5BEDF6BF}" dt="2024-11-04T10:48:08.451" v="11" actId="20577"/>
        <pc:sldMkLst>
          <pc:docMk/>
          <pc:sldMk cId="0" sldId="260"/>
        </pc:sldMkLst>
        <pc:spChg chg="mod">
          <ac:chgData name="Alfriando C Vean" userId="6cd14874a80c201b" providerId="LiveId" clId="{C3C99A10-EBC6-4F04-85CC-E31B5BEDF6BF}" dt="2024-11-04T10:48:08.451" v="11" actId="20577"/>
          <ac:spMkLst>
            <pc:docMk/>
            <pc:sldMk cId="0" sldId="260"/>
            <ac:spMk id="101" creationId="{00000000-0000-0000-0000-000000000000}"/>
          </ac:spMkLst>
        </pc:spChg>
      </pc:sldChg>
      <pc:sldChg chg="modSp">
        <pc:chgData name="Alfriando C Vean" userId="6cd14874a80c201b" providerId="LiveId" clId="{C3C99A10-EBC6-4F04-85CC-E31B5BEDF6BF}" dt="2024-11-04T11:45:18.013" v="176" actId="20577"/>
        <pc:sldMkLst>
          <pc:docMk/>
          <pc:sldMk cId="0" sldId="262"/>
        </pc:sldMkLst>
        <pc:spChg chg="mod">
          <ac:chgData name="Alfriando C Vean" userId="6cd14874a80c201b" providerId="LiveId" clId="{C3C99A10-EBC6-4F04-85CC-E31B5BEDF6BF}" dt="2024-11-04T11:45:18.013" v="176" actId="20577"/>
          <ac:spMkLst>
            <pc:docMk/>
            <pc:sldMk cId="0" sldId="262"/>
            <ac:spMk id="6" creationId="{875E5D11-3157-4C4E-A6FF-89C2BEDCA549}"/>
          </ac:spMkLst>
        </pc:spChg>
      </pc:sldChg>
      <pc:sldChg chg="modSp">
        <pc:chgData name="Alfriando C Vean" userId="6cd14874a80c201b" providerId="LiveId" clId="{C3C99A10-EBC6-4F04-85CC-E31B5BEDF6BF}" dt="2024-11-04T11:45:36.925" v="192" actId="20577"/>
        <pc:sldMkLst>
          <pc:docMk/>
          <pc:sldMk cId="0" sldId="263"/>
        </pc:sldMkLst>
        <pc:spChg chg="mod">
          <ac:chgData name="Alfriando C Vean" userId="6cd14874a80c201b" providerId="LiveId" clId="{C3C99A10-EBC6-4F04-85CC-E31B5BEDF6BF}" dt="2024-11-04T11:45:36.925" v="192" actId="20577"/>
          <ac:spMkLst>
            <pc:docMk/>
            <pc:sldMk cId="0" sldId="263"/>
            <ac:spMk id="4" creationId="{95712207-40F2-484C-AD3C-AB9725C07D69}"/>
          </ac:spMkLst>
        </pc:spChg>
      </pc:sldChg>
      <pc:sldChg chg="modSp">
        <pc:chgData name="Alfriando C Vean" userId="6cd14874a80c201b" providerId="LiveId" clId="{C3C99A10-EBC6-4F04-85CC-E31B5BEDF6BF}" dt="2024-11-04T11:56:13.963" v="199" actId="1076"/>
        <pc:sldMkLst>
          <pc:docMk/>
          <pc:sldMk cId="0" sldId="264"/>
        </pc:sldMkLst>
        <pc:spChg chg="mod">
          <ac:chgData name="Alfriando C Vean" userId="6cd14874a80c201b" providerId="LiveId" clId="{C3C99A10-EBC6-4F04-85CC-E31B5BEDF6BF}" dt="2024-11-04T11:55:56.526" v="198" actId="1076"/>
          <ac:spMkLst>
            <pc:docMk/>
            <pc:sldMk cId="0" sldId="264"/>
            <ac:spMk id="2" creationId="{5334D8A5-BCD8-4703-A3F4-07B2AC392D8D}"/>
          </ac:spMkLst>
        </pc:spChg>
        <pc:spChg chg="mod">
          <ac:chgData name="Alfriando C Vean" userId="6cd14874a80c201b" providerId="LiveId" clId="{C3C99A10-EBC6-4F04-85CC-E31B5BEDF6BF}" dt="2024-11-04T11:56:13.963" v="199" actId="1076"/>
          <ac:spMkLst>
            <pc:docMk/>
            <pc:sldMk cId="0" sldId="264"/>
            <ac:spMk id="137" creationId="{00000000-0000-0000-0000-000000000000}"/>
          </ac:spMkLst>
        </pc:spChg>
      </pc:sldChg>
      <pc:sldChg chg="addSp delSp modSp">
        <pc:chgData name="Alfriando C Vean" userId="6cd14874a80c201b" providerId="LiveId" clId="{C3C99A10-EBC6-4F04-85CC-E31B5BEDF6BF}" dt="2024-11-04T11:42:55.784" v="74" actId="1076"/>
        <pc:sldMkLst>
          <pc:docMk/>
          <pc:sldMk cId="0" sldId="265"/>
        </pc:sldMkLst>
        <pc:picChg chg="add del">
          <ac:chgData name="Alfriando C Vean" userId="6cd14874a80c201b" providerId="LiveId" clId="{C3C99A10-EBC6-4F04-85CC-E31B5BEDF6BF}" dt="2024-11-04T11:41:27.743" v="66" actId="478"/>
          <ac:picMkLst>
            <pc:docMk/>
            <pc:sldMk cId="0" sldId="265"/>
            <ac:picMk id="2" creationId="{0895E89E-53E5-4024-9FB8-74EB676686D2}"/>
          </ac:picMkLst>
        </pc:picChg>
        <pc:picChg chg="add mod">
          <ac:chgData name="Alfriando C Vean" userId="6cd14874a80c201b" providerId="LiveId" clId="{C3C99A10-EBC6-4F04-85CC-E31B5BEDF6BF}" dt="2024-11-04T11:42:55.784" v="74" actId="1076"/>
          <ac:picMkLst>
            <pc:docMk/>
            <pc:sldMk cId="0" sldId="265"/>
            <ac:picMk id="3" creationId="{326E5463-881B-43CF-858C-BB5594620D51}"/>
          </ac:picMkLst>
        </pc:picChg>
        <pc:picChg chg="del">
          <ac:chgData name="Alfriando C Vean" userId="6cd14874a80c201b" providerId="LiveId" clId="{C3C99A10-EBC6-4F04-85CC-E31B5BEDF6BF}" dt="2024-11-04T11:42:38.832" v="67" actId="478"/>
          <ac:picMkLst>
            <pc:docMk/>
            <pc:sldMk cId="0" sldId="265"/>
            <ac:picMk id="4" creationId="{EDAD60AA-517C-4EA8-AA90-B876FCBEFF62}"/>
          </ac:picMkLst>
        </pc:picChg>
      </pc:sldChg>
      <pc:sldChg chg="new del ord">
        <pc:chgData name="Alfriando C Vean" userId="6cd14874a80c201b" providerId="LiveId" clId="{C3C99A10-EBC6-4F04-85CC-E31B5BEDF6BF}" dt="2024-11-04T12:31:18.383" v="202" actId="47"/>
        <pc:sldMkLst>
          <pc:docMk/>
          <pc:sldMk cId="1814060748" sldId="267"/>
        </pc:sldMkLst>
      </pc:sldChg>
      <pc:sldChg chg="addSp modSp add ord">
        <pc:chgData name="Alfriando C Vean" userId="6cd14874a80c201b" providerId="LiveId" clId="{C3C99A10-EBC6-4F04-85CC-E31B5BEDF6BF}" dt="2024-11-04T12:35:34.730" v="262" actId="1076"/>
        <pc:sldMkLst>
          <pc:docMk/>
          <pc:sldMk cId="1853202043" sldId="267"/>
        </pc:sldMkLst>
        <pc:spChg chg="add mod">
          <ac:chgData name="Alfriando C Vean" userId="6cd14874a80c201b" providerId="LiveId" clId="{C3C99A10-EBC6-4F04-85CC-E31B5BEDF6BF}" dt="2024-11-04T12:35:26.536" v="261" actId="1076"/>
          <ac:spMkLst>
            <pc:docMk/>
            <pc:sldMk cId="1853202043" sldId="267"/>
            <ac:spMk id="2" creationId="{C9EF0CAE-F60A-4121-B5D9-40EB8570BEBB}"/>
          </ac:spMkLst>
        </pc:spChg>
        <pc:spChg chg="add mod">
          <ac:chgData name="Alfriando C Vean" userId="6cd14874a80c201b" providerId="LiveId" clId="{C3C99A10-EBC6-4F04-85CC-E31B5BEDF6BF}" dt="2024-11-04T12:35:34.730" v="262" actId="1076"/>
          <ac:spMkLst>
            <pc:docMk/>
            <pc:sldMk cId="1853202043" sldId="267"/>
            <ac:spMk id="8" creationId="{F1ACF8E8-19DE-4E4B-BF70-5BF50DFB180F}"/>
          </ac:spMkLst>
        </pc:spChg>
        <pc:spChg chg="mod">
          <ac:chgData name="Alfriando C Vean" userId="6cd14874a80c201b" providerId="LiveId" clId="{C3C99A10-EBC6-4F04-85CC-E31B5BEDF6BF}" dt="2024-11-04T12:32:25.817" v="243" actId="1076"/>
          <ac:spMkLst>
            <pc:docMk/>
            <pc:sldMk cId="1853202043" sldId="267"/>
            <ac:spMk id="152" creationId="{00000000-0000-0000-0000-000000000000}"/>
          </ac:spMkLst>
        </pc:spChg>
      </pc:sldChg>
      <pc:sldMasterChg chg="delSldLayout">
        <pc:chgData name="Alfriando C Vean" userId="6cd14874a80c201b" providerId="LiveId" clId="{C3C99A10-EBC6-4F04-85CC-E31B5BEDF6BF}" dt="2024-11-04T12:31:18.383" v="202" actId="47"/>
        <pc:sldMasterMkLst>
          <pc:docMk/>
          <pc:sldMasterMk cId="0" sldId="2147483648"/>
        </pc:sldMasterMkLst>
        <pc:sldLayoutChg chg="del">
          <pc:chgData name="Alfriando C Vean" userId="6cd14874a80c201b" providerId="LiveId" clId="{C3C99A10-EBC6-4F04-85CC-E31B5BEDF6BF}" dt="2024-11-04T12:31:18.383" v="202"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173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www.linkedin.com/in/alfriandocvean"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jpg"/><Relationship Id="rId4" Type="http://schemas.openxmlformats.org/officeDocument/2006/relationships/image" Target="../media/image4.png"/><Relationship Id="rId9" Type="http://schemas.openxmlformats.org/officeDocument/2006/relationships/hyperlink" Target="mailto:alfriandocv@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github.com/alfcvean/PBI_BDA_KimiaFarma"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drive.google.com/file/d/12Ba66PQBEEbebZWezqbpM3JDDdk2-z7J/view?usp=sharing" TargetMode="Externa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819803"/>
            <a:ext cx="6239100" cy="218518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ID" sz="4500" b="1">
                <a:solidFill>
                  <a:schemeClr val="lt1"/>
                </a:solidFill>
                <a:latin typeface="Rubik"/>
                <a:ea typeface="Rubik"/>
                <a:cs typeface="Rubik"/>
                <a:sym typeface="Rubik"/>
              </a:rPr>
              <a:t>Performance Analytics</a:t>
            </a:r>
          </a:p>
          <a:p>
            <a:pPr lvl="0">
              <a:buSzPts val="4500"/>
            </a:pPr>
            <a:r>
              <a:rPr lang="fi-FI" sz="2000">
                <a:solidFill>
                  <a:schemeClr val="lt1"/>
                </a:solidFill>
                <a:latin typeface="Rubik"/>
                <a:ea typeface="Rubik"/>
                <a:cs typeface="Rubik"/>
                <a:sym typeface="Rubik"/>
              </a:rPr>
              <a:t>Analisis kinerja bisnis Kimia Farma</a:t>
            </a:r>
          </a:p>
          <a:p>
            <a:pPr lvl="0">
              <a:buSzPts val="4500"/>
            </a:pPr>
            <a:r>
              <a:rPr lang="fi-FI" sz="2000">
                <a:solidFill>
                  <a:schemeClr val="lt1"/>
                </a:solidFill>
                <a:latin typeface="Rubik"/>
                <a:ea typeface="Rubik"/>
                <a:cs typeface="Rubik"/>
                <a:sym typeface="Rubik"/>
              </a:rPr>
              <a:t>Tahun 2020-2023</a:t>
            </a:r>
            <a:endParaRPr sz="2000" b="0" i="0" u="none" strike="noStrike" cap="non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ID" sz="3000" b="0" i="0" u="none" strike="noStrike" cap="none">
                <a:solidFill>
                  <a:schemeClr val="lt1"/>
                </a:solidFill>
                <a:latin typeface="Rubik Light"/>
                <a:ea typeface="Rubik Light"/>
                <a:cs typeface="Rubik Light"/>
                <a:sym typeface="Rubik Light"/>
              </a:rPr>
              <a:t>Alfriando C Vean</a:t>
            </a:r>
            <a:endParaRPr sz="3000" b="0" i="0" u="none" strike="noStrike" cap="none">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 ^_^</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7" name="Google Shape;61;p1">
            <a:extLst>
              <a:ext uri="{FF2B5EF4-FFF2-40B4-BE49-F238E27FC236}">
                <a16:creationId xmlns:a16="http://schemas.microsoft.com/office/drawing/2014/main" id="{4E40CA31-EA4F-41F5-B421-DD11EF067483}"/>
              </a:ext>
            </a:extLst>
          </p:cNvPr>
          <p:cNvPicPr preferRelativeResize="0"/>
          <p:nvPr/>
        </p:nvPicPr>
        <p:blipFill>
          <a:blip r:embed="rId5">
            <a:alphaModFix/>
          </a:blip>
          <a:stretch>
            <a:fillRect/>
          </a:stretch>
        </p:blipFill>
        <p:spPr>
          <a:xfrm>
            <a:off x="4791974" y="4164078"/>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4867250" y="883038"/>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latin typeface="Rubik SemiBold"/>
                <a:ea typeface="Rubik SemiBold"/>
                <a:cs typeface="Rubik SemiBold"/>
                <a:sym typeface="Rubik SemiBold"/>
              </a:rPr>
              <a:t>Alfriando C Vean</a:t>
            </a:r>
            <a:endParaRPr sz="2000" b="0" i="0" u="none" strike="noStrike" cap="none">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19142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solidFill>
                  <a:srgbClr val="019FAB"/>
                </a:solidFill>
                <a:latin typeface="Rubik SemiBold"/>
                <a:ea typeface="Rubik SemiBold"/>
                <a:cs typeface="Rubik SemiBold"/>
                <a:sym typeface="Rubik SemiBold"/>
              </a:rPr>
              <a:t>Jobseeker</a:t>
            </a:r>
            <a:endParaRPr sz="2000" b="0" i="0" u="none" strike="noStrike" cap="none">
              <a:solidFill>
                <a:srgbClr val="019FAB"/>
              </a:solidFill>
              <a:latin typeface="Rubik SemiBold"/>
              <a:ea typeface="Rubik SemiBold"/>
              <a:cs typeface="Rubik SemiBold"/>
              <a:sym typeface="Rubik SemiBold"/>
            </a:endParaRPr>
          </a:p>
        </p:txBody>
      </p:sp>
      <p:sp>
        <p:nvSpPr>
          <p:cNvPr id="79" name="Google Shape;79;p3"/>
          <p:cNvSpPr txBox="1"/>
          <p:nvPr/>
        </p:nvSpPr>
        <p:spPr>
          <a:xfrm>
            <a:off x="4787977" y="1684025"/>
            <a:ext cx="4129516" cy="350862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	Saya adalah lulusan dari Universitas Mercu Buana Yogyakarta jurusan Informatika pada tahun 2024. Didorong oleh ketertarikan pada bidang data, saya memutuskan untuk mendaftar pada </a:t>
            </a:r>
            <a:r>
              <a:rPr lang="en-ID" sz="1200" i="1">
                <a:latin typeface="Rubik Medium"/>
                <a:ea typeface="Rubik Medium"/>
                <a:cs typeface="Rubik Medium"/>
                <a:sym typeface="Rubik Medium"/>
              </a:rPr>
              <a:t>Data Science Bootcamp</a:t>
            </a:r>
            <a:r>
              <a:rPr lang="en-ID" sz="1200">
                <a:latin typeface="Rubik Medium"/>
                <a:ea typeface="Rubik Medium"/>
                <a:cs typeface="Rubik Medium"/>
                <a:sym typeface="Rubik Medium"/>
              </a:rPr>
              <a:t> yang diselenggarakan oleh Rakamin Academy. Saya ingin menimba ilmu dan pengalaman sebanyak-banyaknya selama mengikuti </a:t>
            </a:r>
            <a:r>
              <a:rPr lang="en-ID" sz="1200" i="1">
                <a:latin typeface="Rubik Medium"/>
                <a:ea typeface="Rubik Medium"/>
                <a:cs typeface="Rubik Medium"/>
                <a:sym typeface="Rubik Medium"/>
              </a:rPr>
              <a:t>Bootcamp</a:t>
            </a:r>
            <a:r>
              <a:rPr lang="en-ID" sz="1200">
                <a:latin typeface="Rubik Medium"/>
                <a:ea typeface="Rubik Medium"/>
                <a:cs typeface="Rubik Medium"/>
                <a:sym typeface="Rubik Medium"/>
              </a:rPr>
              <a:t> dan </a:t>
            </a:r>
            <a:r>
              <a:rPr lang="en-ID" sz="1200" i="1">
                <a:latin typeface="Rubik Medium"/>
                <a:ea typeface="Rubik Medium"/>
                <a:cs typeface="Rubik Medium"/>
                <a:sym typeface="Rubik Medium"/>
              </a:rPr>
              <a:t>Project Based Internship </a:t>
            </a:r>
            <a:r>
              <a:rPr lang="en-ID" sz="1200">
                <a:latin typeface="Rubik Medium"/>
                <a:ea typeface="Rubik Medium"/>
                <a:cs typeface="Rubik Medium"/>
                <a:sym typeface="Rubik Medium"/>
              </a:rPr>
              <a:t>di Rakamin Academy. Fokus saya adalah menjadi seorang </a:t>
            </a:r>
            <a:r>
              <a:rPr lang="en-ID" sz="1200" i="1">
                <a:latin typeface="Rubik Medium"/>
                <a:ea typeface="Rubik Medium"/>
                <a:cs typeface="Rubik Medium"/>
                <a:sym typeface="Rubik Medium"/>
              </a:rPr>
              <a:t>Data Scientist</a:t>
            </a:r>
            <a:r>
              <a:rPr lang="en-ID" sz="1200">
                <a:latin typeface="Rubik Medium"/>
                <a:ea typeface="Rubik Medium"/>
                <a:cs typeface="Rubik Medium"/>
                <a:sym typeface="Rubik Medium"/>
              </a:rPr>
              <a:t>, di mana saya mengombinasikan ilmu </a:t>
            </a:r>
            <a:r>
              <a:rPr lang="en-ID" sz="1200" i="1">
                <a:latin typeface="Rubik Medium"/>
                <a:ea typeface="Rubik Medium"/>
                <a:cs typeface="Rubik Medium"/>
                <a:sym typeface="Rubik Medium"/>
              </a:rPr>
              <a:t>programming </a:t>
            </a:r>
            <a:r>
              <a:rPr lang="en-ID" sz="1200">
                <a:latin typeface="Rubik Medium"/>
                <a:ea typeface="Rubik Medium"/>
                <a:cs typeface="Rubik Medium"/>
                <a:sym typeface="Rubik Medium"/>
              </a:rPr>
              <a:t>yang saya dapat di perguruan tinggi dengan kemampuan mengolah data yang didapat di Rakamin Academy.</a:t>
            </a:r>
            <a:endParaRPr sz="1200" i="1" u="none" strike="noStrike" cap="none">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Sleman, D.I. Yogyakarta</a:t>
            </a:r>
            <a:endParaRPr sz="1200" u="none" strike="noStrike" cap="none">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28032"/>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8"/>
              </a:rPr>
              <a:t>Alfriando C Vean</a:t>
            </a:r>
            <a:endParaRPr sz="1200" u="none" strike="noStrike" cap="none">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9"/>
              </a:rPr>
              <a:t>alfriandocv@gmail.com</a:t>
            </a:r>
            <a:endParaRPr sz="1200" u="none" strike="noStrike" cap="none">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073DCA01-BD6C-4CDB-9491-747A4885109E}"/>
              </a:ext>
            </a:extLst>
          </p:cNvPr>
          <p:cNvPicPr>
            <a:picLocks noChangeAspect="1"/>
          </p:cNvPicPr>
          <p:nvPr/>
        </p:nvPicPr>
        <p:blipFill rotWithShape="1">
          <a:blip r:embed="rId10"/>
          <a:srcRect l="6689" t="14832" r="18365" b="21033"/>
          <a:stretch/>
        </p:blipFill>
        <p:spPr>
          <a:xfrm>
            <a:off x="895501" y="470775"/>
            <a:ext cx="2569874" cy="329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50"/>
            <a:ext cx="4905676" cy="2733026"/>
          </a:xfrm>
          <a:prstGeom prst="rect">
            <a:avLst/>
          </a:prstGeom>
          <a:noFill/>
          <a:ln>
            <a:noFill/>
          </a:ln>
        </p:spPr>
        <p:txBody>
          <a:bodyPr spcFirstLastPara="1" wrap="square" lIns="91425" tIns="91425" rIns="91425" bIns="91425" anchor="t" anchorCtr="0">
            <a:spAutoFit/>
          </a:bodyPr>
          <a:lstStyle/>
          <a:p>
            <a:pPr lvl="0" algn="just">
              <a:lnSpc>
                <a:spcPct val="115000"/>
              </a:lnSpc>
              <a:buClr>
                <a:schemeClr val="dk1"/>
              </a:buClr>
              <a:buSzPts val="1100"/>
            </a:pPr>
            <a:r>
              <a:rPr lang="en-ID" sz="1200" b="1">
                <a:latin typeface="Rubik"/>
                <a:ea typeface="Rubik"/>
                <a:cs typeface="Rubik"/>
                <a:sym typeface="Rubik"/>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 kemerdekaan, Pemerintah Republik Indonesia melakukan peleburan sejumlah perusahaan farmasi menjadi PNF (Perusahaan Negara Farmasi) Bhinneka Kimia Farma pada tahun 1958. Kemudian pada tanggal 16 Agustus 1971, bentuk badan hukum PNF diubah menjadi Perseroan Terbatas, sehingga nama perusahaan berubah menjadi PT Kimia Farma (Persero).</a:t>
            </a: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499250" y="1456568"/>
            <a:ext cx="3104925" cy="1115175"/>
          </a:xfrm>
          <a:prstGeom prst="rect">
            <a:avLst/>
          </a:prstGeom>
          <a:noFill/>
          <a:ln>
            <a:noFill/>
          </a:ln>
        </p:spPr>
      </p:pic>
      <p:pic>
        <p:nvPicPr>
          <p:cNvPr id="3" name="Picture 2">
            <a:extLst>
              <a:ext uri="{FF2B5EF4-FFF2-40B4-BE49-F238E27FC236}">
                <a16:creationId xmlns:a16="http://schemas.microsoft.com/office/drawing/2014/main" id="{2E088909-2AF3-4954-B212-BF353B860AB2}"/>
              </a:ext>
            </a:extLst>
          </p:cNvPr>
          <p:cNvPicPr>
            <a:picLocks noChangeAspect="1"/>
          </p:cNvPicPr>
          <p:nvPr/>
        </p:nvPicPr>
        <p:blipFill>
          <a:blip r:embed="rId6"/>
          <a:stretch>
            <a:fillRect/>
          </a:stretch>
        </p:blipFill>
        <p:spPr>
          <a:xfrm>
            <a:off x="6243387" y="2788059"/>
            <a:ext cx="1903403" cy="19034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1015632"/>
          </a:xfrm>
          <a:prstGeom prst="rect">
            <a:avLst/>
          </a:prstGeom>
          <a:noFill/>
          <a:ln>
            <a:noFill/>
          </a:ln>
        </p:spPr>
        <p:txBody>
          <a:bodyPr spcFirstLastPara="1" wrap="square" lIns="91425" tIns="91425" rIns="91425" bIns="91425" anchor="t" anchorCtr="0">
            <a:spAutoFit/>
          </a:bodyPr>
          <a:lstStyle/>
          <a:p>
            <a:pPr lvl="0" algn="just">
              <a:lnSpc>
                <a:spcPct val="150000"/>
              </a:lnSpc>
              <a:buClr>
                <a:schemeClr val="dk1"/>
              </a:buClr>
              <a:buSzPts val="1100"/>
            </a:pPr>
            <a:r>
              <a:rPr lang="en-ID" sz="1200" b="1">
                <a:latin typeface="Rubik"/>
                <a:ea typeface="Rubik"/>
                <a:cs typeface="Rubik"/>
                <a:sym typeface="Rubik"/>
              </a:rPr>
              <a:t>Sebagai seorang </a:t>
            </a:r>
            <a:r>
              <a:rPr lang="en-ID" sz="1200" b="1" i="1">
                <a:latin typeface="Rubik"/>
                <a:ea typeface="Rubik"/>
                <a:cs typeface="Rubik"/>
                <a:sym typeface="Rubik"/>
              </a:rPr>
              <a:t>Big Data Analytics Intern </a:t>
            </a:r>
            <a:r>
              <a:rPr lang="en-ID" sz="1200" b="1">
                <a:latin typeface="Rubik"/>
                <a:ea typeface="Rubik"/>
                <a:cs typeface="Rubik"/>
                <a:sym typeface="Rubik"/>
              </a:rPr>
              <a:t>di Kimia Farma, akan dihadapkan dengan proyek utama untuk mengevaluasi kinerja bisnis Kimia Farma dari tahun 2020 hingga 2023. Pengerjaan proyek ini menekankan pemahaman yang mendalam terhadap data dan kemampuan </a:t>
            </a:r>
            <a:r>
              <a:rPr lang="en-ID" sz="1200" b="1" i="1">
                <a:latin typeface="Rubik"/>
                <a:ea typeface="Rubik"/>
                <a:cs typeface="Rubik"/>
                <a:sym typeface="Rubik"/>
              </a:rPr>
              <a:t>analytical thinking </a:t>
            </a:r>
            <a:r>
              <a:rPr lang="en-ID" sz="1200" b="1">
                <a:latin typeface="Rubik"/>
                <a:ea typeface="Rubik"/>
                <a:cs typeface="Rubik"/>
                <a:sym typeface="Rubik"/>
              </a:rPr>
              <a:t>yang baik.</a:t>
            </a:r>
            <a:endParaRPr lang="en-ID" sz="1200" b="1" i="1">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054900" y="405832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a:latin typeface="Rubik"/>
                <a:ea typeface="Rubik"/>
                <a:cs typeface="Rubik"/>
                <a:sym typeface="Rubik"/>
              </a:rPr>
              <a:t>Project explanation video here!</a:t>
            </a:r>
            <a:endParaRPr sz="1200" b="1">
              <a:latin typeface="Rubik"/>
              <a:ea typeface="Rubik"/>
              <a:cs typeface="Rubik"/>
              <a:sym typeface="Rubik"/>
            </a:endParaRPr>
          </a:p>
        </p:txBody>
      </p:sp>
      <p:pic>
        <p:nvPicPr>
          <p:cNvPr id="5" name="Picture 4">
            <a:extLst>
              <a:ext uri="{FF2B5EF4-FFF2-40B4-BE49-F238E27FC236}">
                <a16:creationId xmlns:a16="http://schemas.microsoft.com/office/drawing/2014/main" id="{88D20FB0-EA26-4768-BE1D-0BA788B458C4}"/>
              </a:ext>
            </a:extLst>
          </p:cNvPr>
          <p:cNvPicPr>
            <a:picLocks noChangeAspect="1"/>
          </p:cNvPicPr>
          <p:nvPr/>
        </p:nvPicPr>
        <p:blipFill>
          <a:blip r:embed="rId5"/>
          <a:stretch>
            <a:fillRect/>
          </a:stretch>
        </p:blipFill>
        <p:spPr>
          <a:xfrm>
            <a:off x="340500" y="2275238"/>
            <a:ext cx="4015244" cy="3022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85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E3643E2D-4582-4CBB-A3B4-3B3EDEAEA564}"/>
              </a:ext>
            </a:extLst>
          </p:cNvPr>
          <p:cNvPicPr>
            <a:picLocks noChangeAspect="1"/>
          </p:cNvPicPr>
          <p:nvPr/>
        </p:nvPicPr>
        <p:blipFill>
          <a:blip r:embed="rId5"/>
          <a:stretch>
            <a:fillRect/>
          </a:stretch>
        </p:blipFill>
        <p:spPr>
          <a:xfrm>
            <a:off x="0" y="785925"/>
            <a:ext cx="5886392" cy="2503020"/>
          </a:xfrm>
          <a:prstGeom prst="rect">
            <a:avLst/>
          </a:prstGeom>
        </p:spPr>
      </p:pic>
      <p:pic>
        <p:nvPicPr>
          <p:cNvPr id="5" name="Picture 4">
            <a:extLst>
              <a:ext uri="{FF2B5EF4-FFF2-40B4-BE49-F238E27FC236}">
                <a16:creationId xmlns:a16="http://schemas.microsoft.com/office/drawing/2014/main" id="{10CFCA9C-D526-4268-81D4-2450C27F39C7}"/>
              </a:ext>
            </a:extLst>
          </p:cNvPr>
          <p:cNvPicPr>
            <a:picLocks noChangeAspect="1"/>
          </p:cNvPicPr>
          <p:nvPr/>
        </p:nvPicPr>
        <p:blipFill rotWithShape="1">
          <a:blip r:embed="rId6"/>
          <a:srcRect l="9068" t="-2414" r="3350" b="-7399"/>
          <a:stretch/>
        </p:blipFill>
        <p:spPr>
          <a:xfrm>
            <a:off x="6000830" y="717315"/>
            <a:ext cx="3039151" cy="2095792"/>
          </a:xfrm>
          <a:prstGeom prst="rect">
            <a:avLst/>
          </a:prstGeom>
        </p:spPr>
      </p:pic>
      <p:sp>
        <p:nvSpPr>
          <p:cNvPr id="6" name="TextBox 5">
            <a:extLst>
              <a:ext uri="{FF2B5EF4-FFF2-40B4-BE49-F238E27FC236}">
                <a16:creationId xmlns:a16="http://schemas.microsoft.com/office/drawing/2014/main" id="{875E5D11-3157-4C4E-A6FF-89C2BEDCA549}"/>
              </a:ext>
            </a:extLst>
          </p:cNvPr>
          <p:cNvSpPr txBox="1"/>
          <p:nvPr/>
        </p:nvSpPr>
        <p:spPr>
          <a:xfrm>
            <a:off x="131736" y="3599033"/>
            <a:ext cx="8463000" cy="1600438"/>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US"/>
              <a:t>Pada halaman BigQuery, buat </a:t>
            </a:r>
            <a:r>
              <a:rPr lang="en-US" i="1"/>
              <a:t>project </a:t>
            </a:r>
            <a:r>
              <a:rPr lang="en-US"/>
              <a:t>baru bernama rakamin-kf-analytics</a:t>
            </a:r>
          </a:p>
          <a:p>
            <a:pPr marL="285750" indent="-285750">
              <a:buFont typeface="Arial" panose="020B0604020202020204" pitchFamily="34" charset="0"/>
              <a:buChar char="•"/>
            </a:pPr>
            <a:r>
              <a:rPr lang="en-ID"/>
              <a:t>Klik opsi pada </a:t>
            </a:r>
            <a:r>
              <a:rPr lang="en-ID" i="1"/>
              <a:t>project</a:t>
            </a:r>
            <a:r>
              <a:rPr lang="en-ID"/>
              <a:t> (titik 3), lalu pilih “</a:t>
            </a:r>
            <a:r>
              <a:rPr lang="en-ID" i="1"/>
              <a:t>create dataset</a:t>
            </a:r>
            <a:r>
              <a:rPr lang="en-ID"/>
              <a:t>”</a:t>
            </a:r>
          </a:p>
          <a:p>
            <a:pPr marL="285750" indent="-285750">
              <a:buFont typeface="Arial" panose="020B0604020202020204" pitchFamily="34" charset="0"/>
              <a:buChar char="•"/>
            </a:pPr>
            <a:r>
              <a:rPr lang="en-ID"/>
              <a:t>Klik opsi pada </a:t>
            </a:r>
            <a:r>
              <a:rPr lang="en-ID" i="1"/>
              <a:t>dataset</a:t>
            </a:r>
            <a:r>
              <a:rPr lang="en-ID"/>
              <a:t> (titik 3), lalu pilih “</a:t>
            </a:r>
            <a:r>
              <a:rPr lang="en-ID" i="1"/>
              <a:t>create table</a:t>
            </a:r>
            <a:r>
              <a:rPr lang="en-ID"/>
              <a:t>”</a:t>
            </a:r>
          </a:p>
          <a:p>
            <a:pPr marL="285750" indent="-285750">
              <a:buFont typeface="Arial" panose="020B0604020202020204" pitchFamily="34" charset="0"/>
              <a:buChar char="•"/>
            </a:pPr>
            <a:r>
              <a:rPr lang="en-ID"/>
              <a:t>Pada </a:t>
            </a:r>
            <a:r>
              <a:rPr lang="en-ID" i="1"/>
              <a:t>Source </a:t>
            </a:r>
            <a:r>
              <a:rPr lang="en-ID">
                <a:sym typeface="Wingdings" panose="05000000000000000000" pitchFamily="2" charset="2"/>
              </a:rPr>
              <a:t> </a:t>
            </a:r>
            <a:r>
              <a:rPr lang="en-ID" i="1">
                <a:sym typeface="Wingdings" panose="05000000000000000000" pitchFamily="2" charset="2"/>
              </a:rPr>
              <a:t>Create table from</a:t>
            </a:r>
            <a:r>
              <a:rPr lang="en-ID">
                <a:sym typeface="Wingdings" panose="05000000000000000000" pitchFamily="2" charset="2"/>
              </a:rPr>
              <a:t> pilih “</a:t>
            </a:r>
            <a:r>
              <a:rPr lang="en-ID" i="1">
                <a:sym typeface="Wingdings" panose="05000000000000000000" pitchFamily="2" charset="2"/>
              </a:rPr>
              <a:t>Upload</a:t>
            </a:r>
            <a:r>
              <a:rPr lang="en-ID">
                <a:sym typeface="Wingdings" panose="05000000000000000000" pitchFamily="2" charset="2"/>
              </a:rPr>
              <a:t>”</a:t>
            </a:r>
            <a:endParaRPr lang="en-ID"/>
          </a:p>
          <a:p>
            <a:pPr marL="285750" indent="-285750">
              <a:buFont typeface="Arial" panose="020B0604020202020204" pitchFamily="34" charset="0"/>
              <a:buChar char="•"/>
            </a:pPr>
            <a:r>
              <a:rPr lang="en-ID"/>
              <a:t>Unggah </a:t>
            </a:r>
            <a:r>
              <a:rPr lang="en-ID" i="1"/>
              <a:t>file .</a:t>
            </a:r>
            <a:r>
              <a:rPr lang="en-ID"/>
              <a:t>csv berisi data yang ingin diimpor</a:t>
            </a:r>
          </a:p>
          <a:p>
            <a:pPr marL="285750" indent="-285750">
              <a:buFont typeface="Arial" panose="020B0604020202020204" pitchFamily="34" charset="0"/>
              <a:buChar char="•"/>
            </a:pPr>
            <a:r>
              <a:rPr lang="en-ID"/>
              <a:t>Ulangi sampai semua tabel terbuat</a:t>
            </a:r>
          </a:p>
          <a:p>
            <a:pPr marL="285750" indent="-285750">
              <a:buFont typeface="Arial" panose="020B0604020202020204" pitchFamily="34" charset="0"/>
              <a:buChar char="•"/>
            </a:pP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126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pic>
        <p:nvPicPr>
          <p:cNvPr id="2" name="Picture 1">
            <a:extLst>
              <a:ext uri="{FF2B5EF4-FFF2-40B4-BE49-F238E27FC236}">
                <a16:creationId xmlns:a16="http://schemas.microsoft.com/office/drawing/2014/main" id="{F54CC589-F4AE-4C2B-B4AB-63B754A67731}"/>
              </a:ext>
            </a:extLst>
          </p:cNvPr>
          <p:cNvPicPr>
            <a:picLocks noChangeAspect="1"/>
          </p:cNvPicPr>
          <p:nvPr/>
        </p:nvPicPr>
        <p:blipFill>
          <a:blip r:embed="rId5"/>
          <a:stretch>
            <a:fillRect/>
          </a:stretch>
        </p:blipFill>
        <p:spPr>
          <a:xfrm>
            <a:off x="6469398" y="785925"/>
            <a:ext cx="2504353" cy="3005225"/>
          </a:xfrm>
          <a:prstGeom prst="rect">
            <a:avLst/>
          </a:prstGeom>
        </p:spPr>
      </p:pic>
      <p:pic>
        <p:nvPicPr>
          <p:cNvPr id="3" name="Picture 2">
            <a:extLst>
              <a:ext uri="{FF2B5EF4-FFF2-40B4-BE49-F238E27FC236}">
                <a16:creationId xmlns:a16="http://schemas.microsoft.com/office/drawing/2014/main" id="{56B5FCDC-B5AA-4A49-B02E-127644F6E8B6}"/>
              </a:ext>
            </a:extLst>
          </p:cNvPr>
          <p:cNvPicPr>
            <a:picLocks noChangeAspect="1"/>
          </p:cNvPicPr>
          <p:nvPr/>
        </p:nvPicPr>
        <p:blipFill>
          <a:blip r:embed="rId6"/>
          <a:stretch>
            <a:fillRect/>
          </a:stretch>
        </p:blipFill>
        <p:spPr>
          <a:xfrm>
            <a:off x="170249" y="726925"/>
            <a:ext cx="6207121" cy="2533519"/>
          </a:xfrm>
          <a:prstGeom prst="rect">
            <a:avLst/>
          </a:prstGeom>
        </p:spPr>
      </p:pic>
      <p:sp>
        <p:nvSpPr>
          <p:cNvPr id="4" name="TextBox 3">
            <a:extLst>
              <a:ext uri="{FF2B5EF4-FFF2-40B4-BE49-F238E27FC236}">
                <a16:creationId xmlns:a16="http://schemas.microsoft.com/office/drawing/2014/main" id="{95712207-40F2-484C-AD3C-AB9725C07D69}"/>
              </a:ext>
            </a:extLst>
          </p:cNvPr>
          <p:cNvSpPr txBox="1"/>
          <p:nvPr/>
        </p:nvSpPr>
        <p:spPr>
          <a:xfrm>
            <a:off x="193959" y="3987369"/>
            <a:ext cx="8633251" cy="738664"/>
          </a:xfrm>
          <a:prstGeom prst="rect">
            <a:avLst/>
          </a:prstGeom>
          <a:solidFill>
            <a:schemeClr val="tx2"/>
          </a:solidFill>
        </p:spPr>
        <p:txBody>
          <a:bodyPr wrap="square" rtlCol="0">
            <a:spAutoFit/>
          </a:bodyPr>
          <a:lstStyle/>
          <a:p>
            <a:r>
              <a:rPr lang="en-US"/>
              <a:t>Setelah mengimpor semua data menjadi tabel BigQuery, selanjutnya adalah membuat sebuah tabel baru yang merupakan gabungan dari beberapa tabel awal yang akan digunakan dalam pembuatan </a:t>
            </a:r>
            <a:r>
              <a:rPr lang="en-US" i="1"/>
              <a:t>dashboard</a:t>
            </a:r>
            <a:r>
              <a:rPr lang="en-US"/>
              <a:t> analisis. Sintaks pembuatan tabel analisis dapat dilihat di </a:t>
            </a:r>
            <a:r>
              <a:rPr lang="en-US" b="1"/>
              <a:t>no.3 </a:t>
            </a:r>
            <a:r>
              <a:rPr lang="en-US" b="1">
                <a:sym typeface="Wingdings" panose="05000000000000000000" pitchFamily="2" charset="2"/>
              </a:rPr>
              <a:t></a:t>
            </a:r>
            <a:endParaRPr lang="en-ID"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137" name="Google Shape;137;g23ec2985a68_1_49"/>
          <p:cNvSpPr txBox="1"/>
          <p:nvPr/>
        </p:nvSpPr>
        <p:spPr>
          <a:xfrm>
            <a:off x="105980" y="726925"/>
            <a:ext cx="4379525" cy="4124176"/>
          </a:xfrm>
          <a:prstGeom prst="rect">
            <a:avLst/>
          </a:prstGeom>
          <a:solidFill>
            <a:schemeClr val="accent5">
              <a:lumMod val="75000"/>
            </a:schemeClr>
          </a:solid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lvl="0">
              <a:buClr>
                <a:schemeClr val="dk1"/>
              </a:buClr>
              <a:buSzPts val="5000"/>
            </a:pPr>
            <a:r>
              <a:rPr lang="en-ID" sz="800">
                <a:solidFill>
                  <a:schemeClr val="bg1"/>
                </a:solidFill>
                <a:latin typeface="Rubik"/>
                <a:ea typeface="Rubik"/>
                <a:cs typeface="Rubik"/>
                <a:sym typeface="Rubik"/>
              </a:rPr>
              <a:t>CREATE TABLE `rakamin-kf-analytics-440607.kimia_farma.kf_tabel_analisis` AS</a:t>
            </a:r>
          </a:p>
          <a:p>
            <a:pPr lvl="0">
              <a:buClr>
                <a:schemeClr val="dk1"/>
              </a:buClr>
              <a:buSzPts val="5000"/>
            </a:pPr>
            <a:r>
              <a:rPr lang="en-ID" sz="800">
                <a:solidFill>
                  <a:schemeClr val="bg1"/>
                </a:solidFill>
                <a:latin typeface="Rubik"/>
                <a:ea typeface="Rubik"/>
                <a:cs typeface="Rubik"/>
                <a:sym typeface="Rubik"/>
              </a:rPr>
              <a:t>SELECT</a:t>
            </a:r>
          </a:p>
          <a:p>
            <a:pPr lvl="0">
              <a:buClr>
                <a:schemeClr val="dk1"/>
              </a:buClr>
              <a:buSzPts val="5000"/>
            </a:pPr>
            <a:r>
              <a:rPr lang="en-ID" sz="800">
                <a:solidFill>
                  <a:schemeClr val="bg1"/>
                </a:solidFill>
                <a:latin typeface="Rubik"/>
                <a:ea typeface="Rubik"/>
                <a:cs typeface="Rubik"/>
                <a:sym typeface="Rubik"/>
              </a:rPr>
              <a:t>    ft.transaction_id, ft.date, ft.branch_id, kc.branch_name, kc.kota, kc.provinsi, kc.rating AS rating_cabang, ft.customer_name, ft.product_id, p.product_name,      p.product_category, p.price AS actual_price, ft.discount_percentage,</a:t>
            </a:r>
          </a:p>
          <a:p>
            <a:pPr lvl="0">
              <a:buClr>
                <a:schemeClr val="dk1"/>
              </a:buClr>
              <a:buSzPts val="5000"/>
            </a:pPr>
            <a:r>
              <a:rPr lang="en-ID" sz="800"/>
              <a:t>-- Persentase Gross Laba berdasarkan kategori harga</a:t>
            </a:r>
            <a:endParaRPr lang="en-ID" sz="800">
              <a:solidFill>
                <a:schemeClr val="bg1"/>
              </a:solidFill>
              <a:latin typeface="Rubik"/>
              <a:ea typeface="Rubik"/>
              <a:cs typeface="Rubik"/>
              <a:sym typeface="Rubik"/>
            </a:endParaRPr>
          </a:p>
          <a:p>
            <a:pPr lvl="0">
              <a:buClr>
                <a:schemeClr val="dk1"/>
              </a:buClr>
              <a:buSzPts val="5000"/>
            </a:pPr>
            <a:r>
              <a:rPr lang="en-ID" sz="800">
                <a:solidFill>
                  <a:schemeClr val="bg1"/>
                </a:solidFill>
                <a:latin typeface="Rubik"/>
                <a:ea typeface="Rubik"/>
                <a:cs typeface="Rubik"/>
                <a:sym typeface="Rubik"/>
              </a:rPr>
              <a:t>    CASE</a:t>
            </a:r>
          </a:p>
          <a:p>
            <a:pPr lvl="0">
              <a:buClr>
                <a:schemeClr val="dk1"/>
              </a:buClr>
              <a:buSzPts val="5000"/>
            </a:pPr>
            <a:r>
              <a:rPr lang="en-ID" sz="800">
                <a:solidFill>
                  <a:schemeClr val="bg1"/>
                </a:solidFill>
                <a:latin typeface="Rubik"/>
                <a:ea typeface="Rubik"/>
                <a:cs typeface="Rubik"/>
                <a:sym typeface="Rubik"/>
              </a:rPr>
              <a:t>        WHEN ft.price &lt;= 50000 THEN 0.10</a:t>
            </a:r>
          </a:p>
          <a:p>
            <a:pPr lvl="0">
              <a:buClr>
                <a:schemeClr val="dk1"/>
              </a:buClr>
              <a:buSzPts val="5000"/>
            </a:pPr>
            <a:r>
              <a:rPr lang="en-ID" sz="800">
                <a:solidFill>
                  <a:schemeClr val="bg1"/>
                </a:solidFill>
                <a:latin typeface="Rubik"/>
                <a:ea typeface="Rubik"/>
                <a:cs typeface="Rubik"/>
                <a:sym typeface="Rubik"/>
              </a:rPr>
              <a:t>        WHEN ft.price &gt; 50000 THEN 0.15</a:t>
            </a:r>
          </a:p>
          <a:p>
            <a:pPr lvl="0">
              <a:buClr>
                <a:schemeClr val="dk1"/>
              </a:buClr>
              <a:buSzPts val="5000"/>
            </a:pPr>
            <a:r>
              <a:rPr lang="en-ID" sz="800">
                <a:solidFill>
                  <a:schemeClr val="bg1"/>
                </a:solidFill>
                <a:latin typeface="Rubik"/>
                <a:ea typeface="Rubik"/>
                <a:cs typeface="Rubik"/>
                <a:sym typeface="Rubik"/>
              </a:rPr>
              <a:t>        WHEN ft.price &gt; 100000 THEN 0.20</a:t>
            </a:r>
          </a:p>
          <a:p>
            <a:pPr lvl="0">
              <a:buClr>
                <a:schemeClr val="dk1"/>
              </a:buClr>
              <a:buSzPts val="5000"/>
            </a:pPr>
            <a:r>
              <a:rPr lang="en-ID" sz="800">
                <a:solidFill>
                  <a:schemeClr val="bg1"/>
                </a:solidFill>
                <a:latin typeface="Rubik"/>
                <a:ea typeface="Rubik"/>
                <a:cs typeface="Rubik"/>
                <a:sym typeface="Rubik"/>
              </a:rPr>
              <a:t>        WHEN ft.price &gt; 300000 THEN 0.25</a:t>
            </a:r>
          </a:p>
          <a:p>
            <a:pPr lvl="0">
              <a:buClr>
                <a:schemeClr val="dk1"/>
              </a:buClr>
              <a:buSzPts val="5000"/>
            </a:pPr>
            <a:r>
              <a:rPr lang="en-ID" sz="800">
                <a:solidFill>
                  <a:schemeClr val="bg1"/>
                </a:solidFill>
                <a:latin typeface="Rubik"/>
                <a:ea typeface="Rubik"/>
                <a:cs typeface="Rubik"/>
                <a:sym typeface="Rubik"/>
              </a:rPr>
              <a:t>        WHEN ft.price &gt; 500000 THEN 0.30</a:t>
            </a:r>
          </a:p>
          <a:p>
            <a:pPr lvl="0">
              <a:buClr>
                <a:schemeClr val="dk1"/>
              </a:buClr>
              <a:buSzPts val="5000"/>
            </a:pPr>
            <a:r>
              <a:rPr lang="en-ID" sz="800">
                <a:solidFill>
                  <a:schemeClr val="bg1"/>
                </a:solidFill>
                <a:latin typeface="Rubik"/>
                <a:ea typeface="Rubik"/>
                <a:cs typeface="Rubik"/>
                <a:sym typeface="Rubik"/>
              </a:rPr>
              <a:t>    END AS persentase_gross_laba,</a:t>
            </a:r>
          </a:p>
          <a:p>
            <a:pPr lvl="0">
              <a:buClr>
                <a:schemeClr val="dk1"/>
              </a:buClr>
              <a:buSzPts val="5000"/>
            </a:pPr>
            <a:r>
              <a:rPr lang="en-ID" sz="800"/>
              <a:t>-- Menghitung Nett Sales setelah diskon </a:t>
            </a:r>
          </a:p>
          <a:p>
            <a:pPr lvl="0">
              <a:buClr>
                <a:schemeClr val="dk1"/>
              </a:buClr>
              <a:buSzPts val="5000"/>
            </a:pPr>
            <a:r>
              <a:rPr lang="en-ID" sz="800">
                <a:solidFill>
                  <a:schemeClr val="bg1"/>
                </a:solidFill>
              </a:rPr>
              <a:t>    (ft.price * (1 - ft.discount_percentage / 100)) AS nett_sales,</a:t>
            </a:r>
          </a:p>
          <a:p>
            <a:pPr lvl="0">
              <a:buClr>
                <a:schemeClr val="dk1"/>
              </a:buClr>
              <a:buSzPts val="5000"/>
            </a:pPr>
            <a:r>
              <a:rPr lang="en-ID" sz="800"/>
              <a:t>-- Menghitung Nett Profit berdasarkan laba setelah diskon </a:t>
            </a:r>
          </a:p>
          <a:p>
            <a:pPr lvl="0">
              <a:buClr>
                <a:schemeClr val="dk1"/>
              </a:buClr>
              <a:buSzPts val="5000"/>
            </a:pPr>
            <a:r>
              <a:rPr lang="en-ID" sz="800"/>
              <a:t>    </a:t>
            </a:r>
            <a:r>
              <a:rPr lang="en-ID" sz="800">
                <a:solidFill>
                  <a:schemeClr val="bg1"/>
                </a:solidFill>
              </a:rPr>
              <a:t>((ft.price * (1 - ft.discount_percentage / 100)) *</a:t>
            </a:r>
            <a:endParaRPr lang="en-ID" sz="800">
              <a:solidFill>
                <a:schemeClr val="bg1"/>
              </a:solidFill>
              <a:latin typeface="Rubik"/>
              <a:ea typeface="Rubik"/>
              <a:cs typeface="Rubik"/>
              <a:sym typeface="Rubik"/>
            </a:endParaRPr>
          </a:p>
          <a:p>
            <a:pPr lvl="0">
              <a:buClr>
                <a:schemeClr val="dk1"/>
              </a:buClr>
              <a:buSzPts val="5000"/>
            </a:pPr>
            <a:r>
              <a:rPr lang="en-ID" sz="800">
                <a:solidFill>
                  <a:schemeClr val="bg1"/>
                </a:solidFill>
                <a:latin typeface="Rubik"/>
                <a:ea typeface="Rubik"/>
                <a:cs typeface="Rubik"/>
                <a:sym typeface="Rubik"/>
              </a:rPr>
              <a:t>        CASE</a:t>
            </a:r>
          </a:p>
          <a:p>
            <a:pPr lvl="0">
              <a:buClr>
                <a:schemeClr val="dk1"/>
              </a:buClr>
              <a:buSzPts val="5000"/>
            </a:pPr>
            <a:r>
              <a:rPr lang="en-ID" sz="800">
                <a:solidFill>
                  <a:schemeClr val="bg1"/>
                </a:solidFill>
                <a:latin typeface="Rubik"/>
                <a:ea typeface="Rubik"/>
                <a:cs typeface="Rubik"/>
                <a:sym typeface="Rubik"/>
              </a:rPr>
              <a:t>            WHEN ft.price &lt;= 50000 THEN 0.10</a:t>
            </a:r>
          </a:p>
          <a:p>
            <a:pPr lvl="0">
              <a:buClr>
                <a:schemeClr val="dk1"/>
              </a:buClr>
              <a:buSzPts val="5000"/>
            </a:pPr>
            <a:r>
              <a:rPr lang="en-ID" sz="800">
                <a:solidFill>
                  <a:schemeClr val="bg1"/>
                </a:solidFill>
                <a:latin typeface="Rubik"/>
                <a:ea typeface="Rubik"/>
                <a:cs typeface="Rubik"/>
                <a:sym typeface="Rubik"/>
              </a:rPr>
              <a:t>            WHEN ft.price &gt; 50000 THEN 0.15</a:t>
            </a:r>
          </a:p>
          <a:p>
            <a:pPr lvl="0">
              <a:buClr>
                <a:schemeClr val="dk1"/>
              </a:buClr>
              <a:buSzPts val="5000"/>
            </a:pPr>
            <a:r>
              <a:rPr lang="en-ID" sz="800">
                <a:solidFill>
                  <a:schemeClr val="bg1"/>
                </a:solidFill>
                <a:latin typeface="Rubik"/>
                <a:ea typeface="Rubik"/>
                <a:cs typeface="Rubik"/>
                <a:sym typeface="Rubik"/>
              </a:rPr>
              <a:t>            WHEN ft.price &gt; 100000 THEN 0.20</a:t>
            </a:r>
          </a:p>
          <a:p>
            <a:pPr lvl="0">
              <a:buClr>
                <a:schemeClr val="dk1"/>
              </a:buClr>
              <a:buSzPts val="5000"/>
            </a:pPr>
            <a:r>
              <a:rPr lang="en-ID" sz="800">
                <a:solidFill>
                  <a:schemeClr val="bg1"/>
                </a:solidFill>
                <a:latin typeface="Rubik"/>
                <a:ea typeface="Rubik"/>
                <a:cs typeface="Rubik"/>
                <a:sym typeface="Rubik"/>
              </a:rPr>
              <a:t>            WHEN ft.price &gt; 300000 THEN 0.25</a:t>
            </a:r>
          </a:p>
          <a:p>
            <a:pPr lvl="0">
              <a:buClr>
                <a:schemeClr val="dk1"/>
              </a:buClr>
              <a:buSzPts val="5000"/>
            </a:pPr>
            <a:r>
              <a:rPr lang="en-ID" sz="800">
                <a:solidFill>
                  <a:schemeClr val="bg1"/>
                </a:solidFill>
                <a:latin typeface="Rubik"/>
                <a:ea typeface="Rubik"/>
                <a:cs typeface="Rubik"/>
                <a:sym typeface="Rubik"/>
              </a:rPr>
              <a:t>            WHEN ft.price &gt; 500000 THEN 0.30</a:t>
            </a:r>
          </a:p>
          <a:p>
            <a:pPr lvl="0">
              <a:buClr>
                <a:schemeClr val="dk1"/>
              </a:buClr>
              <a:buSzPts val="5000"/>
            </a:pPr>
            <a:r>
              <a:rPr lang="en-ID" sz="800">
                <a:solidFill>
                  <a:schemeClr val="bg1"/>
                </a:solidFill>
                <a:latin typeface="Rubik"/>
                <a:ea typeface="Rubik"/>
                <a:cs typeface="Rubik"/>
                <a:sym typeface="Rubik"/>
              </a:rPr>
              <a:t>        END</a:t>
            </a:r>
          </a:p>
          <a:p>
            <a:pPr lvl="0">
              <a:buClr>
                <a:schemeClr val="dk1"/>
              </a:buClr>
              <a:buSzPts val="5000"/>
            </a:pPr>
            <a:r>
              <a:rPr lang="en-ID" sz="800">
                <a:solidFill>
                  <a:schemeClr val="bg1"/>
                </a:solidFill>
                <a:latin typeface="Rubik"/>
                <a:ea typeface="Rubik"/>
                <a:cs typeface="Rubik"/>
                <a:sym typeface="Rubik"/>
              </a:rPr>
              <a:t>    ) AS nett_profit,</a:t>
            </a:r>
          </a:p>
          <a:p>
            <a:pPr lvl="0">
              <a:buClr>
                <a:schemeClr val="dk1"/>
              </a:buClr>
              <a:buSzPts val="5000"/>
            </a:pPr>
            <a:r>
              <a:rPr lang="en-ID" sz="800">
                <a:solidFill>
                  <a:schemeClr val="bg1"/>
                </a:solidFill>
                <a:latin typeface="Rubik"/>
                <a:ea typeface="Rubik"/>
                <a:cs typeface="Rubik"/>
                <a:sym typeface="Rubik"/>
              </a:rPr>
              <a:t>    ft.rating AS rating_transaksi</a:t>
            </a:r>
          </a:p>
          <a:p>
            <a:pPr lvl="0">
              <a:buClr>
                <a:schemeClr val="dk1"/>
              </a:buClr>
              <a:buSzPts val="5000"/>
            </a:pPr>
            <a:r>
              <a:rPr lang="en-ID" sz="800">
                <a:solidFill>
                  <a:schemeClr val="bg1"/>
                </a:solidFill>
                <a:latin typeface="Rubik"/>
                <a:ea typeface="Rubik"/>
                <a:cs typeface="Rubik"/>
                <a:sym typeface="Rubik"/>
              </a:rPr>
              <a:t>FROM</a:t>
            </a:r>
          </a:p>
          <a:p>
            <a:pPr lvl="0">
              <a:buClr>
                <a:schemeClr val="dk1"/>
              </a:buClr>
              <a:buSzPts val="5000"/>
            </a:pPr>
            <a:r>
              <a:rPr lang="en-ID" sz="800">
                <a:solidFill>
                  <a:schemeClr val="bg1"/>
                </a:solidFill>
                <a:latin typeface="Rubik"/>
                <a:ea typeface="Rubik"/>
                <a:cs typeface="Rubik"/>
                <a:sym typeface="Rubik"/>
              </a:rPr>
              <a:t>    `kimiafarma.kf_final_transaction` ft</a:t>
            </a:r>
          </a:p>
          <a:p>
            <a:pPr lvl="0">
              <a:buClr>
                <a:schemeClr val="dk1"/>
              </a:buClr>
              <a:buSzPts val="5000"/>
            </a:pPr>
            <a:r>
              <a:rPr lang="en-ID" sz="800">
                <a:solidFill>
                  <a:schemeClr val="bg1"/>
                </a:solidFill>
                <a:latin typeface="Rubik"/>
                <a:ea typeface="Rubik"/>
                <a:cs typeface="Rubik"/>
                <a:sym typeface="Rubik"/>
              </a:rPr>
              <a:t>LEFT JOIN</a:t>
            </a:r>
          </a:p>
          <a:p>
            <a:pPr lvl="0">
              <a:buClr>
                <a:schemeClr val="dk1"/>
              </a:buClr>
              <a:buSzPts val="5000"/>
            </a:pPr>
            <a:r>
              <a:rPr lang="en-ID" sz="800">
                <a:solidFill>
                  <a:schemeClr val="bg1"/>
                </a:solidFill>
                <a:latin typeface="Rubik"/>
                <a:ea typeface="Rubik"/>
                <a:cs typeface="Rubik"/>
                <a:sym typeface="Rubik"/>
              </a:rPr>
              <a:t>    `kimiafarma.kf_kantor_cabang` kc ON ft.branch_id = kc.branch_id</a:t>
            </a:r>
          </a:p>
          <a:p>
            <a:pPr lvl="0">
              <a:buClr>
                <a:schemeClr val="dk1"/>
              </a:buClr>
              <a:buSzPts val="5000"/>
            </a:pPr>
            <a:r>
              <a:rPr lang="en-ID" sz="800">
                <a:solidFill>
                  <a:schemeClr val="bg1"/>
                </a:solidFill>
                <a:latin typeface="Rubik"/>
                <a:ea typeface="Rubik"/>
                <a:cs typeface="Rubik"/>
                <a:sym typeface="Rubik"/>
              </a:rPr>
              <a:t>LEFT JOIN</a:t>
            </a:r>
          </a:p>
          <a:p>
            <a:pPr lvl="0">
              <a:buClr>
                <a:schemeClr val="dk1"/>
              </a:buClr>
              <a:buSzPts val="5000"/>
            </a:pPr>
            <a:r>
              <a:rPr lang="en-ID" sz="800">
                <a:solidFill>
                  <a:schemeClr val="bg1"/>
                </a:solidFill>
                <a:latin typeface="Rubik"/>
                <a:ea typeface="Rubik"/>
                <a:cs typeface="Rubik"/>
                <a:sym typeface="Rubik"/>
              </a:rPr>
              <a:t>    `kimiafarma.kf_product` p ON ft.product_id = p.product_id;</a:t>
            </a:r>
            <a:endParaRPr sz="800">
              <a:solidFill>
                <a:schemeClr val="bg1"/>
              </a:solidFill>
              <a:latin typeface="Rubik"/>
              <a:ea typeface="Rubik"/>
              <a:cs typeface="Rubik"/>
              <a:sym typeface="Rubik"/>
            </a:endParaRPr>
          </a:p>
        </p:txBody>
      </p:sp>
      <p:sp>
        <p:nvSpPr>
          <p:cNvPr id="2" name="TextBox 1">
            <a:extLst>
              <a:ext uri="{FF2B5EF4-FFF2-40B4-BE49-F238E27FC236}">
                <a16:creationId xmlns:a16="http://schemas.microsoft.com/office/drawing/2014/main" id="{5334D8A5-BCD8-4703-A3F4-07B2AC392D8D}"/>
              </a:ext>
            </a:extLst>
          </p:cNvPr>
          <p:cNvSpPr txBox="1"/>
          <p:nvPr/>
        </p:nvSpPr>
        <p:spPr>
          <a:xfrm>
            <a:off x="4624991" y="756425"/>
            <a:ext cx="4379524" cy="4131900"/>
          </a:xfrm>
          <a:prstGeom prst="rect">
            <a:avLst/>
          </a:prstGeom>
          <a:solidFill>
            <a:schemeClr val="tx2"/>
          </a:solidFill>
        </p:spPr>
        <p:txBody>
          <a:bodyPr wrap="square" rtlCol="0">
            <a:spAutoFit/>
          </a:bodyPr>
          <a:lstStyle/>
          <a:p>
            <a:pPr algn="ctr"/>
            <a:r>
              <a:rPr lang="en-ID" sz="1050" b="1"/>
              <a:t>KETERANGAN:</a:t>
            </a:r>
          </a:p>
          <a:p>
            <a:pPr algn="ctr"/>
            <a:endParaRPr lang="en-ID" sz="1050" b="1"/>
          </a:p>
          <a:p>
            <a:r>
              <a:rPr lang="en-ID" sz="1050"/>
              <a:t>● transaction_id : kode id transaksi, </a:t>
            </a:r>
          </a:p>
          <a:p>
            <a:r>
              <a:rPr lang="en-ID" sz="1050"/>
              <a:t>● date : tanggal transaksi dilakukan, </a:t>
            </a:r>
          </a:p>
          <a:p>
            <a:r>
              <a:rPr lang="en-ID" sz="1050"/>
              <a:t>● branch_id : kode id cabang Kimia Farma, </a:t>
            </a:r>
          </a:p>
          <a:p>
            <a:r>
              <a:rPr lang="en-ID" sz="1050"/>
              <a:t>● branch_name : nama cabang Kimia Farma, </a:t>
            </a:r>
          </a:p>
          <a:p>
            <a:r>
              <a:rPr lang="en-ID" sz="1050"/>
              <a:t>● kota : kota cabang Kimia Farma, </a:t>
            </a:r>
          </a:p>
          <a:p>
            <a:r>
              <a:rPr lang="en-ID" sz="1050"/>
              <a:t>● provinsi : provinsi cabang Kimia Farma,</a:t>
            </a:r>
          </a:p>
          <a:p>
            <a:r>
              <a:rPr lang="en-ID" sz="1050"/>
              <a:t>● rating_cabang : penilaian konsumen terhadap cabang Kimia Farma </a:t>
            </a:r>
          </a:p>
          <a:p>
            <a:r>
              <a:rPr lang="en-ID" sz="1050"/>
              <a:t>● customer_name : Nama customer yang melakukan transaksi, </a:t>
            </a:r>
          </a:p>
          <a:p>
            <a:r>
              <a:rPr lang="en-ID" sz="1050"/>
              <a:t>● product_id : kode product obat, </a:t>
            </a:r>
          </a:p>
          <a:p>
            <a:r>
              <a:rPr lang="en-ID" sz="1050"/>
              <a:t>● product_name : nama obat, </a:t>
            </a:r>
          </a:p>
          <a:p>
            <a:r>
              <a:rPr lang="en-ID" sz="1050"/>
              <a:t>● actual_price : harga obat, </a:t>
            </a:r>
          </a:p>
          <a:p>
            <a:r>
              <a:rPr lang="en-ID" sz="1050"/>
              <a:t>● discount_percentage : Persentase diskon yang diberikan pada obat, </a:t>
            </a:r>
          </a:p>
          <a:p>
            <a:r>
              <a:rPr lang="en-ID" sz="1050"/>
              <a:t>● persentase_gross_laba : Persentase laba yang seharusnya diterima dari obat dengan ketentuan berikut: </a:t>
            </a:r>
          </a:p>
          <a:p>
            <a:r>
              <a:rPr lang="en-ID" sz="1050"/>
              <a:t>	■ Harga &lt;= Rp 50.000 -&gt; laba 10% </a:t>
            </a:r>
          </a:p>
          <a:p>
            <a:r>
              <a:rPr lang="en-ID" sz="1050"/>
              <a:t>	■ Harga &gt; Rp 50.000 - 100.000 -&gt; laba 15% </a:t>
            </a:r>
          </a:p>
          <a:p>
            <a:r>
              <a:rPr lang="en-ID" sz="1050"/>
              <a:t>	■ Harga &gt; Rp 100.000 - 300.000 -&gt; laba 20% </a:t>
            </a:r>
          </a:p>
          <a:p>
            <a:r>
              <a:rPr lang="en-ID" sz="1050"/>
              <a:t>	■ Harga &gt; Rp 300.000 - 500.000 -&gt; laba 25% </a:t>
            </a:r>
          </a:p>
          <a:p>
            <a:r>
              <a:rPr lang="en-ID" sz="1050"/>
              <a:t>	■ Harga &gt; Rp 500.000 -&gt; laba 30%, </a:t>
            </a:r>
          </a:p>
          <a:p>
            <a:r>
              <a:rPr lang="en-ID" sz="1050"/>
              <a:t>● nett_sales : harga setelah diskon, </a:t>
            </a:r>
          </a:p>
          <a:p>
            <a:r>
              <a:rPr lang="en-ID" sz="1050"/>
              <a:t>● nett_profit : keuntungan yang diperoleh Kimia Farma, </a:t>
            </a:r>
          </a:p>
          <a:p>
            <a:r>
              <a:rPr lang="en-ID" sz="1050"/>
              <a:t>● rating_transaksi : penilaian konsumen terhadap transaksi yang dilakukan.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5" name="TextBox 4">
            <a:extLst>
              <a:ext uri="{FF2B5EF4-FFF2-40B4-BE49-F238E27FC236}">
                <a16:creationId xmlns:a16="http://schemas.microsoft.com/office/drawing/2014/main" id="{7CBCE460-B497-4454-B705-ED7391F3A0AB}"/>
              </a:ext>
            </a:extLst>
          </p:cNvPr>
          <p:cNvSpPr txBox="1"/>
          <p:nvPr/>
        </p:nvSpPr>
        <p:spPr>
          <a:xfrm>
            <a:off x="107679" y="980620"/>
            <a:ext cx="3036332" cy="3539430"/>
          </a:xfrm>
          <a:prstGeom prst="rect">
            <a:avLst/>
          </a:prstGeom>
          <a:solidFill>
            <a:schemeClr val="tx2"/>
          </a:solidFill>
        </p:spPr>
        <p:txBody>
          <a:bodyPr wrap="square" rtlCol="0">
            <a:spAutoFit/>
          </a:bodyPr>
          <a:lstStyle/>
          <a:p>
            <a:pPr algn="just"/>
            <a:r>
              <a:rPr lang="en-US"/>
              <a:t>Setelah tabel analisis dibuat, </a:t>
            </a:r>
            <a:r>
              <a:rPr lang="en-US" i="1"/>
              <a:t>dashboard </a:t>
            </a:r>
            <a:r>
              <a:rPr lang="en-US"/>
              <a:t>analisis dapat dibuat dengan langkah-langkah berikut:</a:t>
            </a:r>
          </a:p>
          <a:p>
            <a:pPr algn="just"/>
            <a:endParaRPr lang="en-US"/>
          </a:p>
          <a:p>
            <a:pPr marL="285750" indent="-285750" algn="just">
              <a:buFont typeface="Arial" panose="020B0604020202020204" pitchFamily="34" charset="0"/>
              <a:buChar char="•"/>
            </a:pPr>
            <a:r>
              <a:rPr lang="en-ID"/>
              <a:t>Buka halaman Google Looker Studio</a:t>
            </a:r>
          </a:p>
          <a:p>
            <a:pPr marL="285750" indent="-285750" algn="just">
              <a:buFont typeface="Arial" panose="020B0604020202020204" pitchFamily="34" charset="0"/>
              <a:buChar char="•"/>
            </a:pPr>
            <a:r>
              <a:rPr lang="en-ID"/>
              <a:t>Klik “Halaman Kosong” untuk membuat lembar kerja baru</a:t>
            </a:r>
          </a:p>
          <a:p>
            <a:pPr marL="285750" indent="-285750" algn="just">
              <a:buFont typeface="Arial" panose="020B0604020202020204" pitchFamily="34" charset="0"/>
              <a:buChar char="•"/>
            </a:pPr>
            <a:r>
              <a:rPr lang="en-ID"/>
              <a:t>Akan muncul </a:t>
            </a:r>
            <a:r>
              <a:rPr lang="en-ID" i="1"/>
              <a:t>pop-up </a:t>
            </a:r>
            <a:r>
              <a:rPr lang="en-ID"/>
              <a:t>Google Connectors, lalu pilih BigQuery</a:t>
            </a:r>
          </a:p>
          <a:p>
            <a:pPr marL="285750" indent="-285750" algn="just">
              <a:buFont typeface="Arial" panose="020B0604020202020204" pitchFamily="34" charset="0"/>
              <a:buChar char="•"/>
            </a:pPr>
            <a:r>
              <a:rPr lang="en-ID"/>
              <a:t>Masukkan ID </a:t>
            </a:r>
            <a:r>
              <a:rPr lang="en-ID" i="1"/>
              <a:t>project </a:t>
            </a:r>
            <a:r>
              <a:rPr lang="en-ID"/>
              <a:t>dan nama </a:t>
            </a:r>
            <a:r>
              <a:rPr lang="en-ID" i="1"/>
              <a:t>dataset </a:t>
            </a:r>
            <a:r>
              <a:rPr lang="en-ID"/>
              <a:t>yang memuat tabel analisis</a:t>
            </a:r>
          </a:p>
          <a:p>
            <a:pPr marL="285750" indent="-285750" algn="just">
              <a:buFont typeface="Arial" panose="020B0604020202020204" pitchFamily="34" charset="0"/>
              <a:buChar char="•"/>
            </a:pPr>
            <a:r>
              <a:rPr lang="en-ID"/>
              <a:t>Pilih tabel analisis yang sudah dibuat</a:t>
            </a:r>
          </a:p>
          <a:p>
            <a:pPr algn="just"/>
            <a:endParaRPr lang="en-ID" i="1"/>
          </a:p>
        </p:txBody>
      </p:sp>
      <p:pic>
        <p:nvPicPr>
          <p:cNvPr id="3" name="Picture 2">
            <a:extLst>
              <a:ext uri="{FF2B5EF4-FFF2-40B4-BE49-F238E27FC236}">
                <a16:creationId xmlns:a16="http://schemas.microsoft.com/office/drawing/2014/main" id="{326E5463-881B-43CF-858C-BB5594620D51}"/>
              </a:ext>
            </a:extLst>
          </p:cNvPr>
          <p:cNvPicPr>
            <a:picLocks noChangeAspect="1"/>
          </p:cNvPicPr>
          <p:nvPr/>
        </p:nvPicPr>
        <p:blipFill>
          <a:blip r:embed="rId5"/>
          <a:stretch>
            <a:fillRect/>
          </a:stretch>
        </p:blipFill>
        <p:spPr>
          <a:xfrm>
            <a:off x="3251690" y="726925"/>
            <a:ext cx="5851439" cy="4386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661240"/>
            <a:ext cx="4392000" cy="87713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ID" sz="4500" b="1" i="0" u="none" strike="noStrike" cap="none">
                <a:solidFill>
                  <a:schemeClr val="lt1"/>
                </a:solidFill>
                <a:latin typeface="Rubik"/>
                <a:ea typeface="Rubik"/>
                <a:cs typeface="Rubik"/>
                <a:sym typeface="Rubik"/>
              </a:rPr>
              <a:t>LINK:</a:t>
            </a: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7" name="Google Shape;61;p1">
            <a:extLst>
              <a:ext uri="{FF2B5EF4-FFF2-40B4-BE49-F238E27FC236}">
                <a16:creationId xmlns:a16="http://schemas.microsoft.com/office/drawing/2014/main" id="{4E40CA31-EA4F-41F5-B421-DD11EF067483}"/>
              </a:ext>
            </a:extLst>
          </p:cNvPr>
          <p:cNvPicPr preferRelativeResize="0"/>
          <p:nvPr/>
        </p:nvPicPr>
        <p:blipFill>
          <a:blip r:embed="rId5">
            <a:alphaModFix/>
          </a:blip>
          <a:stretch>
            <a:fillRect/>
          </a:stretch>
        </p:blipFill>
        <p:spPr>
          <a:xfrm>
            <a:off x="4791974" y="4164078"/>
            <a:ext cx="1581660" cy="569400"/>
          </a:xfrm>
          <a:prstGeom prst="rect">
            <a:avLst/>
          </a:prstGeom>
          <a:noFill/>
          <a:ln>
            <a:noFill/>
          </a:ln>
        </p:spPr>
      </p:pic>
      <p:sp>
        <p:nvSpPr>
          <p:cNvPr id="2" name="TextBox 1">
            <a:extLst>
              <a:ext uri="{FF2B5EF4-FFF2-40B4-BE49-F238E27FC236}">
                <a16:creationId xmlns:a16="http://schemas.microsoft.com/office/drawing/2014/main" id="{C9EF0CAE-F60A-4121-B5D9-40EB8570BEBB}"/>
              </a:ext>
            </a:extLst>
          </p:cNvPr>
          <p:cNvSpPr txBox="1"/>
          <p:nvPr/>
        </p:nvSpPr>
        <p:spPr>
          <a:xfrm>
            <a:off x="1211514" y="2066395"/>
            <a:ext cx="3332136" cy="523220"/>
          </a:xfrm>
          <a:prstGeom prst="rect">
            <a:avLst/>
          </a:prstGeom>
          <a:noFill/>
        </p:spPr>
        <p:txBody>
          <a:bodyPr wrap="square" rtlCol="0">
            <a:spAutoFit/>
          </a:bodyPr>
          <a:lstStyle/>
          <a:p>
            <a:pPr lvl="0" algn="ctr">
              <a:buSzPts val="4500"/>
            </a:pPr>
            <a:r>
              <a:rPr lang="en-ID" sz="2800" b="1">
                <a:solidFill>
                  <a:schemeClr val="bg1"/>
                </a:solidFill>
                <a:latin typeface="Rubik"/>
                <a:ea typeface="Rubik"/>
                <a:cs typeface="Rubik"/>
                <a:sym typeface="Rubik"/>
                <a:hlinkClick r:id="rId6">
                  <a:extLst>
                    <a:ext uri="{A12FA001-AC4F-418D-AE19-62706E023703}">
                      <ahyp:hlinkClr xmlns:ahyp="http://schemas.microsoft.com/office/drawing/2018/hyperlinkcolor" val="tx"/>
                    </a:ext>
                  </a:extLst>
                </a:hlinkClick>
              </a:rPr>
              <a:t>Video Presentasi</a:t>
            </a:r>
            <a:endParaRPr lang="en-ID" sz="1100">
              <a:solidFill>
                <a:schemeClr val="bg1"/>
              </a:solidFill>
              <a:latin typeface="Rubik"/>
              <a:ea typeface="Rubik"/>
              <a:cs typeface="Rubik"/>
              <a:sym typeface="Rubik"/>
            </a:endParaRPr>
          </a:p>
        </p:txBody>
      </p:sp>
      <p:sp>
        <p:nvSpPr>
          <p:cNvPr id="8" name="TextBox 7">
            <a:extLst>
              <a:ext uri="{FF2B5EF4-FFF2-40B4-BE49-F238E27FC236}">
                <a16:creationId xmlns:a16="http://schemas.microsoft.com/office/drawing/2014/main" id="{F1ACF8E8-19DE-4E4B-BF70-5BF50DFB180F}"/>
              </a:ext>
            </a:extLst>
          </p:cNvPr>
          <p:cNvSpPr txBox="1"/>
          <p:nvPr/>
        </p:nvSpPr>
        <p:spPr>
          <a:xfrm>
            <a:off x="5436031" y="2066395"/>
            <a:ext cx="2022529" cy="523220"/>
          </a:xfrm>
          <a:prstGeom prst="rect">
            <a:avLst/>
          </a:prstGeom>
          <a:noFill/>
        </p:spPr>
        <p:txBody>
          <a:bodyPr wrap="square" rtlCol="0">
            <a:spAutoFit/>
          </a:bodyPr>
          <a:lstStyle/>
          <a:p>
            <a:pPr lvl="0" algn="ctr">
              <a:buSzPts val="4500"/>
            </a:pPr>
            <a:r>
              <a:rPr lang="en-ID" sz="2800" b="1">
                <a:solidFill>
                  <a:schemeClr val="bg1"/>
                </a:solidFill>
                <a:latin typeface="Rubik"/>
                <a:ea typeface="Rubik"/>
                <a:cs typeface="Rubik"/>
                <a:sym typeface="Rubik"/>
                <a:hlinkClick r:id="rId7">
                  <a:extLst>
                    <a:ext uri="{A12FA001-AC4F-418D-AE19-62706E023703}">
                      <ahyp:hlinkClr xmlns:ahyp="http://schemas.microsoft.com/office/drawing/2018/hyperlinkcolor" val="tx"/>
                    </a:ext>
                  </a:extLst>
                </a:hlinkClick>
              </a:rPr>
              <a:t>GitHub</a:t>
            </a:r>
            <a:endParaRPr lang="en-ID" sz="1100">
              <a:solidFill>
                <a:schemeClr val="bg1"/>
              </a:solidFill>
              <a:latin typeface="Rubik"/>
              <a:ea typeface="Rubik"/>
              <a:cs typeface="Rubik"/>
              <a:sym typeface="Rubik"/>
            </a:endParaRPr>
          </a:p>
        </p:txBody>
      </p:sp>
    </p:spTree>
    <p:extLst>
      <p:ext uri="{BB962C8B-B14F-4D97-AF65-F5344CB8AC3E}">
        <p14:creationId xmlns:p14="http://schemas.microsoft.com/office/powerpoint/2010/main" val="18532020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555</TotalTime>
  <Words>831</Words>
  <Application>Microsoft Office PowerPoint</Application>
  <PresentationFormat>On-screen Show (16:9)</PresentationFormat>
  <Paragraphs>96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Rubik SemiBold</vt:lpstr>
      <vt:lpstr>Rubik</vt:lpstr>
      <vt:lpstr>Arial</vt:lpstr>
      <vt:lpstr>Rubik Medium</vt:lpstr>
      <vt:lpstr>Rubik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Alfriando C Vean</dc:creator>
  <cp:lastModifiedBy>Alfriando C Vean</cp:lastModifiedBy>
  <cp:revision>22</cp:revision>
  <dcterms:modified xsi:type="dcterms:W3CDTF">2024-11-04T12:35:38Z</dcterms:modified>
</cp:coreProperties>
</file>